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3.jpg" ContentType="image/jpeg"/>
  <Override PartName="/ppt/notesSlides/notesSlide13.xml" ContentType="application/vnd.openxmlformats-officedocument.presentationml.notesSlide+xml"/>
  <Override PartName="/ppt/media/image14.jpg" ContentType="image/jpeg"/>
  <Override PartName="/ppt/media/image15.jpg" ContentType="image/jpeg"/>
  <Override PartName="/ppt/media/image1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0"/>
  </p:notesMasterIdLst>
  <p:sldIdLst>
    <p:sldId id="256" r:id="rId2"/>
    <p:sldId id="304" r:id="rId3"/>
    <p:sldId id="306" r:id="rId4"/>
    <p:sldId id="307" r:id="rId5"/>
    <p:sldId id="308" r:id="rId6"/>
    <p:sldId id="310" r:id="rId7"/>
    <p:sldId id="309" r:id="rId8"/>
    <p:sldId id="311" r:id="rId9"/>
    <p:sldId id="312" r:id="rId10"/>
    <p:sldId id="313" r:id="rId11"/>
    <p:sldId id="314" r:id="rId12"/>
    <p:sldId id="317" r:id="rId13"/>
    <p:sldId id="316" r:id="rId14"/>
    <p:sldId id="305" r:id="rId15"/>
    <p:sldId id="323" r:id="rId16"/>
    <p:sldId id="325" r:id="rId17"/>
    <p:sldId id="324" r:id="rId18"/>
    <p:sldId id="326" r:id="rId19"/>
  </p:sldIdLst>
  <p:sldSz cx="10693400" cy="7569200"/>
  <p:notesSz cx="10693400" cy="756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A35"/>
    <a:srgbClr val="920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97" autoAdjust="0"/>
  </p:normalViewPr>
  <p:slideViewPr>
    <p:cSldViewPr>
      <p:cViewPr varScale="1">
        <p:scale>
          <a:sx n="91" d="100"/>
          <a:sy n="91" d="100"/>
        </p:scale>
        <p:origin x="126" y="9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5E793-6C74-4C2D-B2AD-28E3E9D2ED82}" type="datetimeFigureOut">
              <a:rPr lang="en-GB" smtClean="0"/>
              <a:t>12/04/2016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8325"/>
            <a:ext cx="4010025" cy="2838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5688"/>
            <a:ext cx="8553450" cy="3405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97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E413E-476C-4069-9702-10D3EFA2AD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Prepare: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/imaging/ta02/Workshop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Wiki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82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513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46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063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367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472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87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22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54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7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 smtClean="0"/>
              <a:t>1. </a:t>
            </a:r>
            <a:r>
              <a:rPr lang="en-GB" smtClean="0"/>
              <a:t>Setting up/Debugging</a:t>
            </a:r>
            <a:r>
              <a:rPr lang="en-GB" baseline="0" smtClean="0"/>
              <a:t> </a:t>
            </a:r>
            <a:r>
              <a:rPr lang="en-GB" baseline="0" dirty="0" smtClean="0"/>
              <a:t>the pipeline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3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41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418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290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38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dirty="0" smtClean="0"/>
              <a:t>Close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Reopens with </a:t>
            </a:r>
            <a:r>
              <a:rPr lang="en-GB" smtClean="0"/>
              <a:t>updated size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734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00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715185" y="4658831"/>
            <a:ext cx="9178502" cy="556328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>
              <a:buNone/>
              <a:defRPr sz="2700" b="1">
                <a:solidFill>
                  <a:srgbClr val="920049"/>
                </a:solidFill>
              </a:defRPr>
            </a:lvl1pPr>
            <a:lvl2pPr marL="521757" indent="0">
              <a:buNone/>
              <a:defRPr/>
            </a:lvl2pPr>
          </a:lstStyle>
          <a:p>
            <a:pPr lvl="0"/>
            <a:r>
              <a:rPr lang="en-US" dirty="0" smtClean="0"/>
              <a:t>Author</a:t>
            </a:r>
            <a:endParaRPr lang="en-GB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715185" y="5215159"/>
            <a:ext cx="9178502" cy="556328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>
              <a:buNone/>
              <a:defRPr sz="2300" b="0">
                <a:solidFill>
                  <a:srgbClr val="513A35"/>
                </a:solidFill>
              </a:defRPr>
            </a:lvl1pPr>
            <a:lvl2pPr marL="521757" indent="0">
              <a:buNone/>
              <a:defRPr/>
            </a:lvl2pPr>
          </a:lstStyle>
          <a:p>
            <a:pPr lvl="0"/>
            <a:r>
              <a:rPr lang="en-US" dirty="0" smtClean="0"/>
              <a:t>Affiliation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bk object 18"/>
          <p:cNvSpPr/>
          <p:nvPr/>
        </p:nvSpPr>
        <p:spPr>
          <a:xfrm>
            <a:off x="6710057" y="606551"/>
            <a:ext cx="2681477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2446338"/>
            <a:ext cx="9623425" cy="1262062"/>
          </a:xfrm>
          <a:prstGeom prst="rect">
            <a:avLst/>
          </a:prstGeom>
        </p:spPr>
        <p:txBody>
          <a:bodyPr/>
          <a:lstStyle>
            <a:lvl1pPr marL="0" indent="0" algn="ctr" defTabSz="1043513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3700" b="1" kern="1200" baseline="0" dirty="0">
                <a:solidFill>
                  <a:srgbClr val="513A35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68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513A3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611963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defRPr sz="2100" b="1">
                <a:solidFill>
                  <a:srgbClr val="920049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defRPr sz="2100" b="0">
                <a:solidFill>
                  <a:srgbClr val="513A35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5pPr>
            <a:lvl6pPr>
              <a:buClr>
                <a:srgbClr val="920049"/>
              </a:buClr>
              <a:defRPr sz="2100">
                <a:solidFill>
                  <a:srgbClr val="513A35"/>
                </a:solidFill>
              </a:defRPr>
            </a:lvl6pPr>
            <a:lvl7pPr marL="3473440" indent="-342900">
              <a:buClr>
                <a:srgbClr val="920049"/>
              </a:buClr>
              <a:buFont typeface="Arial" panose="020B0604020202020204" pitchFamily="34" charset="0"/>
              <a:buChar char="•"/>
              <a:defRPr sz="2100">
                <a:solidFill>
                  <a:srgbClr val="513A35"/>
                </a:solidFill>
              </a:defRPr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3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91695F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644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513A3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4727821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defRPr sz="2100" b="1">
                <a:solidFill>
                  <a:srgbClr val="920049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defRPr sz="2100" b="0">
                <a:solidFill>
                  <a:srgbClr val="513A35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5262490" y="1559286"/>
            <a:ext cx="4884143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defRPr sz="2100" b="1">
                <a:solidFill>
                  <a:srgbClr val="920049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defRPr sz="2100" b="0">
                <a:solidFill>
                  <a:srgbClr val="513A35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91695F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25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513A3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861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2446338"/>
            <a:ext cx="9623425" cy="1262062"/>
          </a:xfrm>
          <a:prstGeom prst="rect">
            <a:avLst/>
          </a:prstGeom>
        </p:spPr>
        <p:txBody>
          <a:bodyPr/>
          <a:lstStyle>
            <a:lvl1pPr marL="0" indent="0" algn="ctr" defTabSz="1043513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3200" b="1" kern="1200" baseline="0" dirty="0">
                <a:solidFill>
                  <a:srgbClr val="920049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1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2"/>
          <p:cNvSpPr/>
          <p:nvPr/>
        </p:nvSpPr>
        <p:spPr>
          <a:xfrm>
            <a:off x="0" y="0"/>
            <a:ext cx="10693400" cy="14980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51" tIns="52176" rIns="104351" bIns="52176"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22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-42699" y="7196434"/>
            <a:ext cx="3386243" cy="402990"/>
          </a:xfrm>
          <a:prstGeom prst="rect">
            <a:avLst/>
          </a:prstGeom>
        </p:spPr>
        <p:txBody>
          <a:bodyPr lIns="104351" tIns="52176" rIns="104351" bIns="52176"/>
          <a:lstStyle>
            <a:lvl1pPr algn="ctr">
              <a:defRPr sz="1100" b="1">
                <a:solidFill>
                  <a:srgbClr val="91695F"/>
                </a:solidFill>
                <a:latin typeface="+mn-lt"/>
              </a:defRPr>
            </a:lvl1pPr>
          </a:lstStyle>
          <a:p>
            <a:r>
              <a:rPr lang="en-GB" dirty="0" smtClean="0"/>
              <a:t>MRC | Medical Research Council</a:t>
            </a:r>
            <a:endParaRPr lang="en-GB" dirty="0"/>
          </a:p>
        </p:txBody>
      </p:sp>
      <p:sp>
        <p:nvSpPr>
          <p:cNvPr id="9" name="bk object 16"/>
          <p:cNvSpPr/>
          <p:nvPr/>
        </p:nvSpPr>
        <p:spPr>
          <a:xfrm>
            <a:off x="356447" y="1479811"/>
            <a:ext cx="9980507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8534400" y="0"/>
                </a:moveTo>
                <a:lnTo>
                  <a:pt x="0" y="0"/>
                </a:lnTo>
              </a:path>
            </a:pathLst>
          </a:custGeom>
          <a:ln w="23367">
            <a:solidFill>
              <a:srgbClr val="9169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89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1043513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317" indent="-391317" algn="l" defTabSz="1043513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2"/>
          </a:solidFill>
          <a:latin typeface="+mn-lt"/>
          <a:ea typeface="+mn-ea"/>
          <a:cs typeface="+mn-cs"/>
        </a:defRPr>
      </a:lvl1pPr>
      <a:lvl2pPr marL="847855" indent="-326098" algn="l" defTabSz="1043513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304392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826148" indent="-260878" algn="l" defTabSz="1043513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347905" indent="-260878" algn="l" defTabSz="1043513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869662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91418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3175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4931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757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51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527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7027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878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054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2296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405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utomaticanalysis.org/" TargetMode="External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ing.mrc-cbu.cam.ac.uk/imaging/AA" TargetMode="External"/><Relationship Id="rId5" Type="http://schemas.openxmlformats.org/officeDocument/2006/relationships/hyperlink" Target="https://github.com/rhodricusack/automaticanalysis/wiki" TargetMode="External"/><Relationship Id="rId4" Type="http://schemas.openxmlformats.org/officeDocument/2006/relationships/hyperlink" Target="https://github.com/rhodricusack/automaticanalysis/blob/v5-stable/READM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dricusack/automaticanalysis/blob/v4-devel/CHANGELOG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aa 4.3:</a:t>
            </a:r>
            <a:br>
              <a:rPr lang="en-GB" dirty="0" smtClean="0"/>
            </a:br>
            <a:r>
              <a:rPr lang="en-GB" dirty="0" smtClean="0"/>
              <a:t>new features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Tibor </a:t>
            </a:r>
            <a:r>
              <a:rPr lang="en-GB" dirty="0"/>
              <a:t>Auer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MRC Cognition and Brain Sciences Unit, Methods group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  <a:endParaRPr lang="en-GB" sz="2000" dirty="0"/>
          </a:p>
          <a:p>
            <a:pPr lvl="1" fontAlgn="ctr"/>
            <a:r>
              <a:rPr lang="en-GB" sz="2000" dirty="0" smtClean="0"/>
              <a:t>GUI </a:t>
            </a:r>
            <a:r>
              <a:rPr lang="en-GB" sz="2000" dirty="0"/>
              <a:t>for </a:t>
            </a:r>
            <a:r>
              <a:rPr lang="en-GB" sz="2000" dirty="0" err="1" smtClean="0"/>
              <a:t>qsub</a:t>
            </a:r>
            <a:endParaRPr lang="en-GB" sz="2000" dirty="0" smtClean="0"/>
          </a:p>
          <a:p>
            <a:pPr lvl="2" fontAlgn="ctr"/>
            <a:r>
              <a:rPr lang="en-GB" sz="2000" dirty="0" smtClean="0"/>
              <a:t>Job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9" t="7719" r="377" b="1677"/>
          <a:stretch/>
        </p:blipFill>
        <p:spPr>
          <a:xfrm>
            <a:off x="4072951" y="1651000"/>
            <a:ext cx="6272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Results</a:t>
            </a:r>
            <a:endParaRPr lang="en-GB" sz="2000" dirty="0"/>
          </a:p>
          <a:p>
            <a:pPr lvl="1" fontAlgn="ctr"/>
            <a:r>
              <a:rPr lang="en-GB" sz="2000" dirty="0"/>
              <a:t>Vertical workflow </a:t>
            </a:r>
            <a:r>
              <a:rPr lang="en-GB" sz="2000" dirty="0" smtClean="0"/>
              <a:t>chart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7" y="2336653"/>
            <a:ext cx="10092267" cy="375273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00568" y="2989845"/>
            <a:ext cx="3536098" cy="2861118"/>
          </a:xfrm>
          <a:prstGeom prst="ellipse">
            <a:avLst/>
          </a:prstGeom>
          <a:noFill/>
          <a:ln>
            <a:solidFill>
              <a:srgbClr val="920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987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24" y="1608405"/>
            <a:ext cx="8340716" cy="58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6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035 -0.01366 L -8.33333E-7 4.8148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17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Results</a:t>
            </a:r>
            <a:endParaRPr lang="en-GB" sz="2000" dirty="0"/>
          </a:p>
          <a:p>
            <a:pPr lvl="1" fontAlgn="ctr"/>
            <a:r>
              <a:rPr lang="en-GB" sz="2000" smtClean="0"/>
              <a:t>Consistent </a:t>
            </a:r>
            <a:r>
              <a:rPr lang="en-GB" sz="2000" dirty="0"/>
              <a:t>(</a:t>
            </a:r>
            <a:r>
              <a:rPr lang="en-GB" sz="2000"/>
              <a:t>and </a:t>
            </a:r>
            <a:r>
              <a:rPr lang="en-GB" sz="2000" smtClean="0"/>
              <a:t>nice) </a:t>
            </a:r>
            <a:r>
              <a:rPr lang="en-GB" sz="2000" dirty="0"/>
              <a:t>graph of </a:t>
            </a:r>
            <a:r>
              <a:rPr lang="en-GB" sz="2000" dirty="0" smtClean="0"/>
              <a:t>contrasts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565400"/>
            <a:ext cx="78776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4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Results</a:t>
            </a:r>
            <a:endParaRPr lang="en-GB" sz="2000" dirty="0"/>
          </a:p>
          <a:p>
            <a:pPr lvl="1" fontAlgn="ctr"/>
            <a:r>
              <a:rPr lang="en-GB" sz="2000" i="1" dirty="0" err="1" smtClean="0"/>
              <a:t>aamod_firstlevel_threshold</a:t>
            </a:r>
            <a:r>
              <a:rPr lang="en-GB" sz="2000" dirty="0" smtClean="0"/>
              <a:t> creates overlays across all three axes</a:t>
            </a:r>
          </a:p>
          <a:p>
            <a:pPr lvl="1" fontAlgn="ctr"/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9" b="16973"/>
          <a:stretch/>
        </p:blipFill>
        <p:spPr>
          <a:xfrm>
            <a:off x="154300" y="2336800"/>
            <a:ext cx="5040000" cy="4061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6" b="16300"/>
          <a:stretch/>
        </p:blipFill>
        <p:spPr>
          <a:xfrm>
            <a:off x="5499100" y="2336800"/>
            <a:ext cx="5040000" cy="277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0"/>
          <a:stretch/>
        </p:blipFill>
        <p:spPr>
          <a:xfrm>
            <a:off x="5499100" y="5163757"/>
            <a:ext cx="5040000" cy="22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New features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General</a:t>
            </a:r>
          </a:p>
          <a:p>
            <a:pPr lvl="1" fontAlgn="ctr"/>
            <a:r>
              <a:rPr lang="en-GB" sz="2000" dirty="0" smtClean="0"/>
              <a:t>dynamic modification of streams (</a:t>
            </a:r>
            <a:r>
              <a:rPr lang="en-GB" sz="2000" i="1" dirty="0" err="1" smtClean="0"/>
              <a:t>aas_renamestream</a:t>
            </a:r>
            <a:r>
              <a:rPr lang="en-GB" sz="2000" dirty="0" smtClean="0"/>
              <a:t>)</a:t>
            </a:r>
            <a:endParaRPr lang="en-GB" sz="2000" dirty="0"/>
          </a:p>
          <a:p>
            <a:pPr lvl="1" fontAlgn="ctr"/>
            <a:r>
              <a:rPr lang="en-GB" sz="2000" dirty="0" smtClean="0"/>
              <a:t>E.g.: </a:t>
            </a:r>
            <a:r>
              <a:rPr lang="en-GB" sz="2000" dirty="0" err="1" smtClean="0"/>
              <a:t>aamod_maths</a:t>
            </a:r>
            <a:r>
              <a:rPr lang="en-GB" sz="2000" dirty="0" smtClean="0"/>
              <a:t> to calculate </a:t>
            </a:r>
            <a:r>
              <a:rPr lang="en-GB" sz="2000" dirty="0"/>
              <a:t>resting-state fluctuation amplitude </a:t>
            </a:r>
            <a:r>
              <a:rPr lang="en-GB" sz="2000" dirty="0" smtClean="0"/>
              <a:t>(RSFA)</a:t>
            </a:r>
          </a:p>
          <a:p>
            <a:pPr lvl="1" fontAlgn="ctr"/>
            <a:endParaRPr lang="en-GB" sz="2000" dirty="0" smtClean="0"/>
          </a:p>
          <a:p>
            <a:pPr lvl="1" fontAlgn="ctr"/>
            <a:endParaRPr lang="en-GB" sz="2000" dirty="0" smtClean="0"/>
          </a:p>
          <a:p>
            <a:pPr marL="978294" lvl="2" indent="0" fontAlgn="ctr">
              <a:buNone/>
            </a:pPr>
            <a:r>
              <a:rPr lang="en-GB" sz="1600" dirty="0">
                <a:solidFill>
                  <a:srgbClr val="00B050"/>
                </a:solidFill>
              </a:rPr>
              <a:t>% </a:t>
            </a:r>
            <a:r>
              <a:rPr lang="en-GB" sz="1600" dirty="0" smtClean="0">
                <a:solidFill>
                  <a:srgbClr val="00B050"/>
                </a:solidFill>
              </a:rPr>
              <a:t>Specify equation</a:t>
            </a:r>
            <a:endParaRPr lang="en-GB" sz="1600" dirty="0">
              <a:solidFill>
                <a:srgbClr val="00B050"/>
              </a:solidFill>
            </a:endParaRPr>
          </a:p>
          <a:p>
            <a:pPr marL="978294" lvl="2" indent="0" fontAlgn="ctr">
              <a:buNone/>
            </a:pPr>
            <a:r>
              <a:rPr lang="en-GB" sz="1600" i="1" dirty="0" err="1" smtClean="0"/>
              <a:t>aap.tasksettings.aamod_maths.operation</a:t>
            </a:r>
            <a:r>
              <a:rPr lang="en-GB" sz="1600" i="1" dirty="0" smtClean="0"/>
              <a:t> = </a:t>
            </a:r>
            <a:r>
              <a:rPr lang="en-GB" sz="1600" i="1" dirty="0" smtClean="0">
                <a:solidFill>
                  <a:srgbClr val="7030A0"/>
                </a:solidFill>
              </a:rPr>
              <a:t>'</a:t>
            </a:r>
            <a:r>
              <a:rPr lang="en-GB" sz="1600" i="1" dirty="0" err="1" smtClean="0">
                <a:solidFill>
                  <a:srgbClr val="7030A0"/>
                </a:solidFill>
              </a:rPr>
              <a:t>std</a:t>
            </a:r>
            <a:r>
              <a:rPr lang="en-GB" sz="1600" i="1" dirty="0" smtClean="0">
                <a:solidFill>
                  <a:srgbClr val="7030A0"/>
                </a:solidFill>
              </a:rPr>
              <a:t>(X</a:t>
            </a:r>
            <a:r>
              <a:rPr lang="en-GB" sz="1600" i="1" dirty="0">
                <a:solidFill>
                  <a:srgbClr val="7030A0"/>
                </a:solidFill>
              </a:rPr>
              <a:t>,[],4</a:t>
            </a:r>
            <a:r>
              <a:rPr lang="en-GB" sz="1600" i="1" dirty="0" smtClean="0">
                <a:solidFill>
                  <a:srgbClr val="7030A0"/>
                </a:solidFill>
              </a:rPr>
              <a:t>)'</a:t>
            </a:r>
            <a:r>
              <a:rPr lang="en-GB" sz="1600" i="1" dirty="0" smtClean="0"/>
              <a:t>;</a:t>
            </a:r>
          </a:p>
          <a:p>
            <a:pPr marL="978294" lvl="2" indent="0" fontAlgn="ctr">
              <a:buNone/>
            </a:pPr>
            <a:r>
              <a:rPr lang="en-GB" sz="1600" dirty="0">
                <a:solidFill>
                  <a:srgbClr val="00B050"/>
                </a:solidFill>
              </a:rPr>
              <a:t>% </a:t>
            </a:r>
            <a:r>
              <a:rPr lang="en-GB" sz="1600" dirty="0" smtClean="0">
                <a:solidFill>
                  <a:srgbClr val="00B050"/>
                </a:solidFill>
              </a:rPr>
              <a:t>Use ‘epi’ as input</a:t>
            </a:r>
            <a:endParaRPr lang="en-GB" sz="1600" dirty="0">
              <a:solidFill>
                <a:srgbClr val="00B050"/>
              </a:solidFill>
            </a:endParaRPr>
          </a:p>
          <a:p>
            <a:pPr marL="978294" lvl="2" indent="0" fontAlgn="ctr">
              <a:buNone/>
            </a:pPr>
            <a:r>
              <a:rPr lang="en-GB" sz="1600" i="1" dirty="0" err="1" smtClean="0"/>
              <a:t>aap</a:t>
            </a:r>
            <a:r>
              <a:rPr lang="en-GB" sz="1600" i="1" dirty="0" smtClean="0"/>
              <a:t> = </a:t>
            </a:r>
            <a:r>
              <a:rPr lang="en-GB" sz="1600" i="1" dirty="0" err="1" smtClean="0"/>
              <a:t>aas_renamestream</a:t>
            </a:r>
            <a:r>
              <a:rPr lang="en-GB" sz="1600" i="1" dirty="0" smtClean="0"/>
              <a:t>(aap,</a:t>
            </a:r>
            <a:r>
              <a:rPr lang="en-GB" sz="1600" i="1" dirty="0" smtClean="0">
                <a:solidFill>
                  <a:srgbClr val="7030A0"/>
                </a:solidFill>
              </a:rPr>
              <a:t>'aamod_maths_00001’</a:t>
            </a:r>
            <a:r>
              <a:rPr lang="en-GB" sz="1600" i="1" dirty="0" smtClean="0"/>
              <a:t>,</a:t>
            </a:r>
            <a:r>
              <a:rPr lang="en-GB" sz="1600" i="1" dirty="0">
                <a:solidFill>
                  <a:srgbClr val="7030A0"/>
                </a:solidFill>
              </a:rPr>
              <a:t>'input'</a:t>
            </a:r>
            <a:r>
              <a:rPr lang="en-GB" sz="1600" i="1" dirty="0"/>
              <a:t>,</a:t>
            </a:r>
            <a:r>
              <a:rPr lang="en-GB" sz="1600" i="1" dirty="0">
                <a:solidFill>
                  <a:srgbClr val="7030A0"/>
                </a:solidFill>
              </a:rPr>
              <a:t>'epi</a:t>
            </a:r>
            <a:r>
              <a:rPr lang="en-GB" sz="1600" i="1" dirty="0" smtClean="0">
                <a:solidFill>
                  <a:srgbClr val="7030A0"/>
                </a:solidFill>
              </a:rPr>
              <a:t>'</a:t>
            </a:r>
            <a:r>
              <a:rPr lang="en-GB" sz="1600" i="1" dirty="0" smtClean="0"/>
              <a:t>);</a:t>
            </a:r>
          </a:p>
          <a:p>
            <a:pPr marL="978294" lvl="2" indent="0" fontAlgn="ctr">
              <a:buNone/>
            </a:pPr>
            <a:r>
              <a:rPr lang="en-GB" sz="1600" dirty="0">
                <a:solidFill>
                  <a:srgbClr val="00B050"/>
                </a:solidFill>
              </a:rPr>
              <a:t>% </a:t>
            </a:r>
            <a:r>
              <a:rPr lang="en-GB" sz="1600" dirty="0" smtClean="0">
                <a:solidFill>
                  <a:srgbClr val="00B050"/>
                </a:solidFill>
              </a:rPr>
              <a:t>Output ‘RSFA’</a:t>
            </a:r>
            <a:endParaRPr lang="en-GB" sz="1600" dirty="0">
              <a:solidFill>
                <a:srgbClr val="00B050"/>
              </a:solidFill>
            </a:endParaRPr>
          </a:p>
          <a:p>
            <a:pPr marL="978294" lvl="2" indent="0" fontAlgn="ctr">
              <a:buNone/>
            </a:pPr>
            <a:r>
              <a:rPr lang="en-GB" sz="1600" i="1" dirty="0" err="1" smtClean="0"/>
              <a:t>aap</a:t>
            </a:r>
            <a:r>
              <a:rPr lang="en-GB" sz="1600" i="1" dirty="0" smtClean="0"/>
              <a:t> = </a:t>
            </a:r>
            <a:r>
              <a:rPr lang="en-GB" sz="1600" i="1" dirty="0" err="1" smtClean="0"/>
              <a:t>aas_renamestream</a:t>
            </a:r>
            <a:r>
              <a:rPr lang="en-GB" sz="1600" i="1" dirty="0" smtClean="0"/>
              <a:t>(aap,</a:t>
            </a:r>
            <a:r>
              <a:rPr lang="en-GB" sz="1600" i="1" dirty="0" smtClean="0">
                <a:solidFill>
                  <a:srgbClr val="7030A0"/>
                </a:solidFill>
              </a:rPr>
              <a:t>'aamod_maths_00001‘</a:t>
            </a:r>
            <a:r>
              <a:rPr lang="en-GB" sz="1600" i="1" dirty="0" smtClean="0"/>
              <a:t>,</a:t>
            </a:r>
            <a:r>
              <a:rPr lang="en-GB" sz="1600" i="1" dirty="0" smtClean="0">
                <a:solidFill>
                  <a:srgbClr val="7030A0"/>
                </a:solidFill>
              </a:rPr>
              <a:t>'output</a:t>
            </a:r>
            <a:r>
              <a:rPr lang="en-GB" sz="1600" i="1" dirty="0">
                <a:solidFill>
                  <a:srgbClr val="7030A0"/>
                </a:solidFill>
              </a:rPr>
              <a:t>'</a:t>
            </a:r>
            <a:r>
              <a:rPr lang="en-GB" sz="1600" i="1" dirty="0"/>
              <a:t>,</a:t>
            </a:r>
            <a:r>
              <a:rPr lang="en-GB" sz="1600" i="1" dirty="0">
                <a:solidFill>
                  <a:srgbClr val="7030A0"/>
                </a:solidFill>
              </a:rPr>
              <a:t>'RSFA'</a:t>
            </a:r>
            <a:r>
              <a:rPr lang="en-GB" sz="1600" i="1" dirty="0"/>
              <a:t>,</a:t>
            </a:r>
            <a:r>
              <a:rPr lang="en-GB" sz="1600" i="1" dirty="0">
                <a:solidFill>
                  <a:srgbClr val="7030A0"/>
                </a:solidFill>
              </a:rPr>
              <a:t>'output'</a:t>
            </a:r>
            <a:r>
              <a:rPr lang="en-GB" sz="1600" i="1" dirty="0"/>
              <a:t>);</a:t>
            </a:r>
            <a:endParaRPr lang="en-GB" sz="1600" i="1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901855"/>
              </p:ext>
            </p:extLst>
          </p:nvPr>
        </p:nvGraphicFramePr>
        <p:xfrm>
          <a:off x="1771098" y="2641600"/>
          <a:ext cx="15509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4" imgW="1550880" imgH="685440" progId="Package">
                  <p:embed/>
                </p:oleObj>
              </mc:Choice>
              <mc:Fallback>
                <p:oleObj name="Packager Shell Object" showAsIcon="1" r:id="rId4" imgW="15508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1098" y="2641600"/>
                        <a:ext cx="15509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85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New features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fMRI:</a:t>
            </a:r>
          </a:p>
          <a:p>
            <a:pPr lvl="1" fontAlgn="ctr"/>
            <a:r>
              <a:rPr lang="en-GB" sz="2000" dirty="0" smtClean="0"/>
              <a:t>Automatic </a:t>
            </a:r>
            <a:r>
              <a:rPr lang="en-GB" sz="2000" dirty="0" err="1" smtClean="0"/>
              <a:t>slicetiming</a:t>
            </a:r>
            <a:r>
              <a:rPr lang="en-GB" sz="2000" dirty="0" smtClean="0"/>
              <a:t> with exact timing from DICOM header </a:t>
            </a:r>
            <a:br>
              <a:rPr lang="en-GB" sz="2000" dirty="0" smtClean="0"/>
            </a:br>
            <a:r>
              <a:rPr lang="en-GB" sz="1600" i="1" dirty="0" err="1" smtClean="0"/>
              <a:t>aap.tasksettings.aamod_slicetiming.autodetectSO</a:t>
            </a:r>
            <a:r>
              <a:rPr lang="en-GB" sz="1600" i="1" dirty="0" smtClean="0"/>
              <a:t> = 1;</a:t>
            </a:r>
            <a:endParaRPr lang="en-GB" sz="2000" dirty="0" smtClean="0"/>
          </a:p>
          <a:p>
            <a:pPr lvl="1" fontAlgn="ctr"/>
            <a:endParaRPr lang="en-GB" sz="2000" dirty="0" smtClean="0"/>
          </a:p>
          <a:p>
            <a:pPr lvl="1" fontAlgn="ctr"/>
            <a:r>
              <a:rPr lang="en-GB" sz="2000" dirty="0" smtClean="0"/>
              <a:t>Automatic temporal modulation</a:t>
            </a:r>
            <a:br>
              <a:rPr lang="en-GB" sz="2000" dirty="0" smtClean="0"/>
            </a:br>
            <a:r>
              <a:rPr lang="en-GB" sz="1600" i="1" dirty="0" smtClean="0"/>
              <a:t>parametric.name = </a:t>
            </a:r>
            <a:r>
              <a:rPr lang="en-GB" sz="1600" i="1" dirty="0" smtClean="0">
                <a:solidFill>
                  <a:srgbClr val="7030A0"/>
                </a:solidFill>
              </a:rPr>
              <a:t>‘time’</a:t>
            </a:r>
            <a:r>
              <a:rPr lang="en-GB" sz="1600" i="1" dirty="0" smtClean="0"/>
              <a:t/>
            </a:r>
            <a:br>
              <a:rPr lang="en-GB" sz="1600" i="1" dirty="0" smtClean="0"/>
            </a:br>
            <a:r>
              <a:rPr lang="en-GB" sz="1600" i="1" dirty="0" err="1" smtClean="0"/>
              <a:t>parametric.P</a:t>
            </a:r>
            <a:r>
              <a:rPr lang="en-GB" sz="1600" i="1" dirty="0" smtClean="0"/>
              <a:t> </a:t>
            </a:r>
            <a:r>
              <a:rPr lang="en-GB" sz="1600" i="1" dirty="0"/>
              <a:t>= </a:t>
            </a:r>
            <a:r>
              <a:rPr lang="en-GB" sz="1600" i="1" dirty="0" smtClean="0"/>
              <a:t>[];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i="1" dirty="0" err="1" smtClean="0"/>
              <a:t>parametric.h</a:t>
            </a:r>
            <a:r>
              <a:rPr lang="en-GB" sz="1600" i="1" dirty="0" smtClean="0"/>
              <a:t> </a:t>
            </a:r>
            <a:r>
              <a:rPr lang="en-GB" sz="1600" i="1" dirty="0"/>
              <a:t>= </a:t>
            </a:r>
            <a:r>
              <a:rPr lang="en-GB" sz="1600" i="1" dirty="0" smtClean="0"/>
              <a:t>&lt;polynomial expansion&gt;;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i="1" dirty="0" err="1" smtClean="0"/>
              <a:t>aap</a:t>
            </a:r>
            <a:r>
              <a:rPr lang="en-GB" sz="1600" i="1" dirty="0" smtClean="0"/>
              <a:t> = </a:t>
            </a:r>
            <a:r>
              <a:rPr lang="en-GB" sz="1600" i="1" dirty="0" err="1" smtClean="0"/>
              <a:t>aas_addevent</a:t>
            </a:r>
            <a:r>
              <a:rPr lang="en-GB" sz="1600" i="1" dirty="0" smtClean="0"/>
              <a:t>(…,parametric);</a:t>
            </a:r>
          </a:p>
          <a:p>
            <a:pPr lvl="1" fontAlgn="ctr"/>
            <a:endParaRPr lang="en-GB" sz="2000" dirty="0" smtClean="0"/>
          </a:p>
          <a:p>
            <a:pPr lvl="1" fontAlgn="ctr"/>
            <a:r>
              <a:rPr lang="en-GB" sz="2000" dirty="0" smtClean="0"/>
              <a:t>Second-level GIFT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31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cs typeface="Verdana"/>
              </a:rPr>
              <a:t>New features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fMRI:</a:t>
            </a:r>
          </a:p>
          <a:p>
            <a:pPr lvl="1" fontAlgn="ctr"/>
            <a:r>
              <a:rPr lang="en-GB" sz="2000" dirty="0" smtClean="0"/>
              <a:t>Activation maps projected to surface (</a:t>
            </a:r>
            <a:r>
              <a:rPr lang="en-GB" sz="2000" dirty="0" err="1" smtClean="0"/>
              <a:t>FreeSurfer</a:t>
            </a:r>
            <a:r>
              <a:rPr lang="en-GB" sz="2000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2684"/>
          <a:stretch/>
        </p:blipFill>
        <p:spPr>
          <a:xfrm>
            <a:off x="81169" y="203201"/>
            <a:ext cx="10531061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0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New features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MEG: </a:t>
            </a:r>
          </a:p>
          <a:p>
            <a:pPr lvl="1" fontAlgn="ctr"/>
            <a:r>
              <a:rPr lang="en-GB" sz="2000" dirty="0" err="1" smtClean="0"/>
              <a:t>Maxfilter</a:t>
            </a:r>
            <a:endParaRPr lang="en-GB" sz="2000" dirty="0" smtClean="0"/>
          </a:p>
          <a:p>
            <a:pPr lvl="1" fontAlgn="ctr"/>
            <a:r>
              <a:rPr lang="en-GB" sz="2000" dirty="0" smtClean="0"/>
              <a:t>ICA </a:t>
            </a:r>
            <a:r>
              <a:rPr lang="en-GB" sz="2000" dirty="0" err="1" smtClean="0"/>
              <a:t>Denoising</a:t>
            </a:r>
            <a:endParaRPr lang="en-GB" sz="2000" dirty="0" smtClean="0"/>
          </a:p>
          <a:p>
            <a:pPr lvl="1" fontAlgn="ctr"/>
            <a:r>
              <a:rPr lang="en-GB" sz="2000" dirty="0" err="1" smtClean="0"/>
              <a:t>Epoching</a:t>
            </a:r>
            <a:endParaRPr lang="en-GB" sz="2000" dirty="0" smtClean="0"/>
          </a:p>
          <a:p>
            <a:pPr lvl="1" fontAlgn="ctr"/>
            <a:r>
              <a:rPr lang="en-GB" sz="2000" dirty="0" smtClean="0"/>
              <a:t>Averaging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/>
        </p:blipFill>
        <p:spPr>
          <a:xfrm>
            <a:off x="4407089" y="1955800"/>
            <a:ext cx="589261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3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latin typeface="+mn-lt"/>
                <a:ea typeface="Verdana" pitchFamily="34" charset="0"/>
                <a:cs typeface="Verdana" pitchFamily="34" charset="0"/>
              </a:rPr>
              <a:t>Info/Support</a:t>
            </a:r>
            <a:endParaRPr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Website</a:t>
            </a:r>
            <a:r>
              <a:rPr lang="en-GB" dirty="0"/>
              <a:t>: </a:t>
            </a:r>
            <a:r>
              <a:rPr lang="en-GB" dirty="0">
                <a:solidFill>
                  <a:srgbClr val="513A35"/>
                </a:solidFill>
                <a:hlinkClick r:id="rId3"/>
              </a:rPr>
              <a:t>http://</a:t>
            </a:r>
            <a:r>
              <a:rPr lang="en-GB" dirty="0" smtClean="0">
                <a:solidFill>
                  <a:srgbClr val="513A35"/>
                </a:solidFill>
                <a:hlinkClick r:id="rId3"/>
              </a:rPr>
              <a:t>automaticanalysis.org</a:t>
            </a:r>
            <a:endParaRPr lang="en-GB" dirty="0" smtClean="0">
              <a:solidFill>
                <a:srgbClr val="513A35"/>
              </a:solidFill>
            </a:endParaRPr>
          </a:p>
          <a:p>
            <a:pPr marL="0" indent="0">
              <a:buNone/>
            </a:pPr>
            <a:r>
              <a:rPr lang="en-GB" dirty="0" smtClean="0"/>
              <a:t>GitHub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github.com/rhodricusack/automaticanalysis/blob/v5-stable/README.md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GitWiki</a:t>
            </a:r>
            <a:r>
              <a:rPr lang="en-GB" dirty="0" smtClean="0"/>
              <a:t>: </a:t>
            </a:r>
            <a:r>
              <a:rPr lang="en-GB" u="sng" dirty="0" smtClean="0">
                <a:solidFill>
                  <a:srgbClr val="513A35"/>
                </a:solidFill>
                <a:hlinkClick r:id="rId5"/>
              </a:rPr>
              <a:t>https</a:t>
            </a:r>
            <a:r>
              <a:rPr lang="en-GB" u="sng" dirty="0">
                <a:solidFill>
                  <a:srgbClr val="513A35"/>
                </a:solidFill>
                <a:hlinkClick r:id="rId5"/>
              </a:rPr>
              <a:t>://</a:t>
            </a:r>
            <a:r>
              <a:rPr lang="en-GB" u="sng" dirty="0" smtClean="0">
                <a:solidFill>
                  <a:srgbClr val="513A35"/>
                </a:solidFill>
                <a:hlinkClick r:id="rId5"/>
              </a:rPr>
              <a:t>github.com/rhodricusack/automaticanalysis/wiki</a:t>
            </a:r>
            <a:endParaRPr lang="en-GB" u="sng" dirty="0">
              <a:solidFill>
                <a:srgbClr val="513A35"/>
              </a:solidFill>
            </a:endParaRPr>
          </a:p>
          <a:p>
            <a:pPr marL="0" indent="0">
              <a:buNone/>
            </a:pPr>
            <a:r>
              <a:rPr lang="en-GB" dirty="0" smtClean="0"/>
              <a:t>Our </a:t>
            </a:r>
            <a:r>
              <a:rPr lang="en-GB" dirty="0"/>
              <a:t>Wiki:</a:t>
            </a:r>
            <a:r>
              <a:rPr lang="en-GB" dirty="0">
                <a:solidFill>
                  <a:srgbClr val="513A35"/>
                </a:solidFill>
              </a:rPr>
              <a:t> </a:t>
            </a:r>
            <a:r>
              <a:rPr lang="en-GB" u="sng" dirty="0">
                <a:solidFill>
                  <a:srgbClr val="513A35"/>
                </a:solidFill>
                <a:hlinkClick r:id="rId6"/>
              </a:rPr>
              <a:t>http://</a:t>
            </a:r>
            <a:r>
              <a:rPr lang="en-GB" u="sng" dirty="0" smtClean="0">
                <a:solidFill>
                  <a:srgbClr val="513A35"/>
                </a:solidFill>
                <a:hlinkClick r:id="rId6"/>
              </a:rPr>
              <a:t>imaging.mrc-cbu.cam.ac.uk/imaging/AA</a:t>
            </a:r>
            <a:endParaRPr lang="en-GB" baseline="30000" dirty="0">
              <a:solidFill>
                <a:srgbClr val="513A35"/>
              </a:solidFill>
            </a:endParaRPr>
          </a:p>
          <a:p>
            <a:endParaRPr lang="en-GB" dirty="0"/>
          </a:p>
          <a:p>
            <a:pPr marL="0" indent="0">
              <a:buNone/>
            </a:pPr>
            <a:r>
              <a:rPr lang="en-GB" dirty="0" err="1" smtClean="0"/>
              <a:t>M</a:t>
            </a:r>
            <a:r>
              <a:rPr lang="en-GB" dirty="0" err="1" smtClean="0">
                <a:solidFill>
                  <a:srgbClr val="513A35"/>
                </a:solidFill>
              </a:rPr>
              <a:t>aa</a:t>
            </a:r>
            <a:r>
              <a:rPr lang="en-GB" dirty="0" err="1" smtClean="0"/>
              <a:t>sters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76" y="4013200"/>
            <a:ext cx="6770648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3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</a:t>
            </a:r>
            <a:r>
              <a:rPr lang="en-GB" dirty="0" smtClean="0">
                <a:cs typeface="Verdana"/>
              </a:rPr>
              <a:t>) 4.3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r>
              <a:rPr lang="en-GB" sz="2000" dirty="0" smtClean="0"/>
              <a:t>Robustness</a:t>
            </a:r>
          </a:p>
          <a:p>
            <a:pPr lvl="1"/>
            <a:r>
              <a:rPr lang="en-GB" sz="2000" dirty="0" smtClean="0"/>
              <a:t>Running</a:t>
            </a:r>
          </a:p>
          <a:p>
            <a:pPr lvl="1"/>
            <a:r>
              <a:rPr lang="en-GB" sz="2000" dirty="0" smtClean="0"/>
              <a:t>Summaries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Convenience</a:t>
            </a:r>
          </a:p>
          <a:p>
            <a:pPr lvl="1"/>
            <a:r>
              <a:rPr lang="en-GB" sz="2000" dirty="0" smtClean="0"/>
              <a:t>Setting up</a:t>
            </a:r>
          </a:p>
          <a:p>
            <a:pPr lvl="1"/>
            <a:r>
              <a:rPr lang="en-GB" sz="2000" dirty="0" smtClean="0"/>
              <a:t>Running</a:t>
            </a:r>
          </a:p>
          <a:p>
            <a:pPr lvl="1"/>
            <a:r>
              <a:rPr lang="en-GB" sz="2000" dirty="0" smtClean="0"/>
              <a:t>Results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New features</a:t>
            </a:r>
          </a:p>
          <a:p>
            <a:pPr lvl="1" fontAlgn="ctr"/>
            <a:r>
              <a:rPr lang="en-GB" sz="2000" dirty="0" smtClean="0"/>
              <a:t>General</a:t>
            </a:r>
          </a:p>
          <a:p>
            <a:pPr lvl="1" fontAlgn="ctr"/>
            <a:r>
              <a:rPr lang="en-GB" sz="2000" dirty="0" smtClean="0"/>
              <a:t>fMRI</a:t>
            </a:r>
          </a:p>
          <a:p>
            <a:pPr lvl="1" fontAlgn="ctr"/>
            <a:r>
              <a:rPr lang="en-GB" sz="2000" dirty="0" smtClean="0"/>
              <a:t>MEG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806950" y="3784600"/>
            <a:ext cx="3587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hlinkClick r:id="rId3"/>
              </a:rPr>
              <a:t>https://</a:t>
            </a:r>
            <a:r>
              <a:rPr lang="en-GB" sz="2000" dirty="0" smtClean="0">
                <a:hlinkClick r:id="rId3"/>
              </a:rPr>
              <a:t>github.com/rhodricusack/automaticanalysis/blob</a:t>
            </a:r>
            <a:br>
              <a:rPr lang="en-GB" sz="2000" dirty="0" smtClean="0">
                <a:hlinkClick r:id="rId3"/>
              </a:rPr>
            </a:br>
            <a:r>
              <a:rPr lang="en-GB" sz="2000" dirty="0" smtClean="0">
                <a:hlinkClick r:id="rId3"/>
              </a:rPr>
              <a:t>/v4-devel/CHANGELOG.md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4739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Robustness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</a:p>
          <a:p>
            <a:pPr lvl="1" fontAlgn="ctr"/>
            <a:r>
              <a:rPr lang="en-GB" sz="2000" dirty="0" smtClean="0"/>
              <a:t>Compatibility with </a:t>
            </a:r>
            <a:r>
              <a:rPr lang="en-GB" sz="2000" dirty="0"/>
              <a:t>MATLAB </a:t>
            </a:r>
            <a:r>
              <a:rPr lang="en-GB" sz="2000" dirty="0" smtClean="0"/>
              <a:t>pre-r2012b (</a:t>
            </a:r>
            <a:r>
              <a:rPr lang="en-GB" sz="2000" i="1" dirty="0" err="1" smtClean="0"/>
              <a:t>localsingle</a:t>
            </a:r>
            <a:r>
              <a:rPr lang="en-GB" sz="2000" dirty="0" smtClean="0"/>
              <a:t> only)</a:t>
            </a:r>
            <a:r>
              <a:rPr lang="en-GB" sz="2000" baseline="30000" dirty="0" smtClean="0"/>
              <a:t>1</a:t>
            </a:r>
            <a:endParaRPr lang="en-GB" sz="2000" baseline="30000" dirty="0"/>
          </a:p>
          <a:p>
            <a:pPr lvl="1" fontAlgn="ctr"/>
            <a:endParaRPr lang="en-GB" sz="2000" dirty="0" smtClean="0"/>
          </a:p>
          <a:p>
            <a:pPr lvl="1" fontAlgn="ctr"/>
            <a:r>
              <a:rPr lang="en-GB" sz="2000" dirty="0" smtClean="0"/>
              <a:t>Iterative file retrieval to overcome network issues (</a:t>
            </a:r>
            <a:r>
              <a:rPr lang="en-GB" sz="2000" i="1" dirty="0" err="1" smtClean="0"/>
              <a:t>aap.options.maximumretry</a:t>
            </a:r>
            <a:r>
              <a:rPr lang="en-GB" sz="2000" i="1" dirty="0" smtClean="0"/>
              <a:t> = 5</a:t>
            </a:r>
            <a:r>
              <a:rPr lang="en-GB" sz="2000" dirty="0" smtClean="0"/>
              <a:t>) </a:t>
            </a:r>
            <a:endParaRPr lang="en-GB" sz="2000" dirty="0"/>
          </a:p>
          <a:p>
            <a:pPr lvl="1" fontAlgn="ctr"/>
            <a:endParaRPr lang="en-GB" sz="2000" dirty="0" smtClean="0"/>
          </a:p>
          <a:p>
            <a:pPr lvl="1" fontAlgn="ctr"/>
            <a:r>
              <a:rPr lang="en-GB" sz="2000" dirty="0" err="1" smtClean="0"/>
              <a:t>aaworker</a:t>
            </a:r>
            <a:r>
              <a:rPr lang="en-GB" sz="2000" dirty="0" smtClean="0"/>
              <a:t> folders</a:t>
            </a:r>
            <a:endParaRPr lang="en-GB" sz="2000" dirty="0"/>
          </a:p>
          <a:p>
            <a:pPr lvl="2" fontAlgn="ctr"/>
            <a:r>
              <a:rPr lang="en-GB" sz="2000" dirty="0"/>
              <a:t>prevent creation of </a:t>
            </a:r>
            <a:r>
              <a:rPr lang="en-GB" sz="2000" dirty="0" smtClean="0"/>
              <a:t>the useless </a:t>
            </a:r>
            <a:r>
              <a:rPr lang="en-GB" sz="2000" dirty="0"/>
              <a:t>aaworker0 </a:t>
            </a:r>
            <a:r>
              <a:rPr lang="en-GB" sz="2000" dirty="0" smtClean="0"/>
              <a:t>folder</a:t>
            </a:r>
            <a:endParaRPr lang="en-GB" sz="2000" dirty="0"/>
          </a:p>
          <a:p>
            <a:pPr lvl="2" fontAlgn="ctr"/>
            <a:r>
              <a:rPr lang="en-GB" sz="2000" dirty="0" smtClean="0"/>
              <a:t>created </a:t>
            </a:r>
            <a:r>
              <a:rPr lang="en-GB" sz="2000" dirty="0"/>
              <a:t>in </a:t>
            </a:r>
            <a:r>
              <a:rPr lang="en-GB" sz="2000" b="1" dirty="0" smtClean="0"/>
              <a:t>&lt;HOME&gt;/.</a:t>
            </a:r>
            <a:r>
              <a:rPr lang="en-GB" sz="2000" b="1" dirty="0"/>
              <a:t>aa</a:t>
            </a:r>
            <a:r>
              <a:rPr lang="en-GB" sz="2000" dirty="0"/>
              <a:t> (hidden) folder</a:t>
            </a:r>
          </a:p>
          <a:p>
            <a:pPr lvl="2" fontAlgn="ctr"/>
            <a:r>
              <a:rPr lang="en-GB" sz="2000" dirty="0" smtClean="0"/>
              <a:t>cleaned </a:t>
            </a:r>
            <a:r>
              <a:rPr lang="en-GB" sz="2000" dirty="0"/>
              <a:t>up regularly after certain </a:t>
            </a:r>
            <a:r>
              <a:rPr lang="en-GB" sz="2000" dirty="0" smtClean="0"/>
              <a:t>days (</a:t>
            </a:r>
            <a:r>
              <a:rPr lang="en-GB" sz="2000" i="1" dirty="0" err="1" smtClean="0"/>
              <a:t>aap.options.aaworkercleanup</a:t>
            </a:r>
            <a:r>
              <a:rPr lang="en-GB" sz="2000" i="1" dirty="0" smtClean="0"/>
              <a:t> = 7</a:t>
            </a:r>
            <a:r>
              <a:rPr lang="en-GB" sz="2000" dirty="0" smtClean="0"/>
              <a:t>)</a:t>
            </a:r>
            <a:endParaRPr lang="en-GB" sz="2000" dirty="0"/>
          </a:p>
          <a:p>
            <a:pPr fontAlgn="ctr"/>
            <a:endParaRPr lang="en-GB" sz="2000" dirty="0" smtClean="0"/>
          </a:p>
          <a:p>
            <a:pPr fontAlgn="ctr"/>
            <a:r>
              <a:rPr lang="en-GB" sz="2000" dirty="0" smtClean="0"/>
              <a:t>Summaries</a:t>
            </a:r>
            <a:endParaRPr lang="en-GB" sz="2000" dirty="0"/>
          </a:p>
          <a:p>
            <a:pPr lvl="1" fontAlgn="ctr"/>
            <a:r>
              <a:rPr lang="en-GB" sz="2000" dirty="0" smtClean="0"/>
              <a:t>Default </a:t>
            </a:r>
            <a:r>
              <a:rPr lang="en-GB" sz="2000" dirty="0"/>
              <a:t>message for "Motion correction </a:t>
            </a:r>
            <a:r>
              <a:rPr lang="en-GB" sz="2000" dirty="0" smtClean="0"/>
              <a:t>summary“ in case of a single subject</a:t>
            </a:r>
            <a:endParaRPr lang="en-GB" sz="2000" dirty="0"/>
          </a:p>
          <a:p>
            <a:pPr lvl="1" fontAlgn="ctr"/>
            <a:endParaRPr lang="en-GB" sz="2000" dirty="0" smtClean="0"/>
          </a:p>
          <a:p>
            <a:pPr lvl="1" fontAlgn="ctr"/>
            <a:r>
              <a:rPr lang="en-GB" sz="2000" dirty="0" smtClean="0"/>
              <a:t>Renaming </a:t>
            </a:r>
            <a:r>
              <a:rPr lang="en-GB" sz="2000" dirty="0"/>
              <a:t>"First level contrasts" to "First level </a:t>
            </a:r>
            <a:r>
              <a:rPr lang="en-GB" sz="2000" dirty="0" err="1"/>
              <a:t>thresholded</a:t>
            </a:r>
            <a:r>
              <a:rPr lang="en-GB" sz="2000" dirty="0"/>
              <a:t> maps"</a:t>
            </a:r>
          </a:p>
          <a:p>
            <a:pPr lvl="2"/>
            <a:endParaRPr lang="en-GB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12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Setting up</a:t>
            </a:r>
            <a:endParaRPr lang="en-GB" sz="2000" dirty="0"/>
          </a:p>
          <a:p>
            <a:pPr lvl="1" fontAlgn="ctr"/>
            <a:r>
              <a:rPr lang="en-GB" sz="2000" dirty="0"/>
              <a:t>Allow specification of </a:t>
            </a:r>
            <a:r>
              <a:rPr lang="en-GB" sz="2000" dirty="0" smtClean="0"/>
              <a:t>subjects </a:t>
            </a:r>
            <a:r>
              <a:rPr lang="en-GB" sz="2000" dirty="0"/>
              <a:t>in the whole UMS in the same way</a:t>
            </a:r>
          </a:p>
          <a:p>
            <a:pPr lvl="2" fontAlgn="ctr"/>
            <a:r>
              <a:rPr lang="en-GB" sz="2000" i="1" dirty="0" err="1" smtClean="0"/>
              <a:t>aas_addsubject</a:t>
            </a:r>
            <a:endParaRPr lang="en-GB" sz="2000" i="1" dirty="0" smtClean="0"/>
          </a:p>
          <a:p>
            <a:pPr lvl="2" fontAlgn="ctr"/>
            <a:r>
              <a:rPr lang="en-GB" sz="2000" i="1" dirty="0" err="1" smtClean="0"/>
              <a:t>aas_addevent</a:t>
            </a:r>
            <a:endParaRPr lang="en-GB" sz="2000" i="1" dirty="0"/>
          </a:p>
          <a:p>
            <a:pPr lvl="2" fontAlgn="ctr"/>
            <a:r>
              <a:rPr lang="en-GB" sz="2000" i="1" dirty="0" err="1" smtClean="0"/>
              <a:t>aas_addcovariate</a:t>
            </a:r>
            <a:endParaRPr lang="en-GB" sz="2000" i="1" dirty="0" smtClean="0"/>
          </a:p>
          <a:p>
            <a:pPr lvl="2" fontAlgn="ctr"/>
            <a:r>
              <a:rPr lang="en-GB" sz="2000" i="1" dirty="0" err="1" smtClean="0"/>
              <a:t>aas_addcontrast</a:t>
            </a:r>
            <a:endParaRPr lang="en-GB" sz="2000" i="1" dirty="0"/>
          </a:p>
          <a:p>
            <a:pPr lvl="1" fontAlgn="ctr"/>
            <a:endParaRPr lang="en-GB" sz="2000" dirty="0" smtClean="0"/>
          </a:p>
          <a:p>
            <a:pPr lvl="1" fontAlgn="ctr"/>
            <a:r>
              <a:rPr lang="en-GB" sz="2000" i="1" dirty="0" err="1" smtClean="0"/>
              <a:t>aap.options.checktasksettingconsistency</a:t>
            </a:r>
            <a:r>
              <a:rPr lang="en-GB" sz="2000" i="1" dirty="0" smtClean="0"/>
              <a:t> </a:t>
            </a:r>
            <a:r>
              <a:rPr lang="en-GB" sz="2000" dirty="0"/>
              <a:t>(experimental</a:t>
            </a:r>
            <a:r>
              <a:rPr lang="en-GB" sz="2000" dirty="0" smtClean="0"/>
              <a:t>): </a:t>
            </a:r>
          </a:p>
          <a:p>
            <a:pPr lvl="2" fontAlgn="ctr"/>
            <a:r>
              <a:rPr lang="en-GB" sz="2000" dirty="0" smtClean="0"/>
              <a:t>Check </a:t>
            </a:r>
            <a:r>
              <a:rPr lang="en-GB" sz="2000" dirty="0"/>
              <a:t>whether settings have changed since the last </a:t>
            </a:r>
            <a:r>
              <a:rPr lang="en-GB" sz="2000" dirty="0" smtClean="0"/>
              <a:t>execution</a:t>
            </a:r>
          </a:p>
          <a:p>
            <a:pPr lvl="2" fontAlgn="ctr"/>
            <a:r>
              <a:rPr lang="en-GB" sz="2000" dirty="0" smtClean="0"/>
              <a:t>Trigger re-execution of </a:t>
            </a:r>
            <a:r>
              <a:rPr lang="en-GB" sz="2000" dirty="0"/>
              <a:t>the task accordingly regardless of the </a:t>
            </a:r>
            <a:r>
              <a:rPr lang="en-GB" sz="2000" dirty="0" err="1" smtClean="0"/>
              <a:t>doneflag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455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  <a:endParaRPr lang="en-GB" sz="2000" dirty="0"/>
          </a:p>
          <a:p>
            <a:pPr lvl="1" fontAlgn="ctr"/>
            <a:r>
              <a:rPr lang="en-GB" sz="2000" dirty="0" smtClean="0"/>
              <a:t>aa Intro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 r="376" b="45973"/>
          <a:stretch/>
        </p:blipFill>
        <p:spPr>
          <a:xfrm>
            <a:off x="432825" y="2413000"/>
            <a:ext cx="979067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4" t="49329" r="21689" b="8389"/>
          <a:stretch/>
        </p:blipFill>
        <p:spPr>
          <a:xfrm>
            <a:off x="154300" y="4092188"/>
            <a:ext cx="5040000" cy="264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2" t="19799" r="11232" b="13759"/>
          <a:stretch/>
        </p:blipFill>
        <p:spPr>
          <a:xfrm>
            <a:off x="5499100" y="3784600"/>
            <a:ext cx="5040000" cy="32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4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  <a:endParaRPr lang="en-GB" sz="2000" dirty="0"/>
          </a:p>
          <a:p>
            <a:pPr lvl="1" fontAlgn="ctr"/>
            <a:r>
              <a:rPr lang="en-GB" sz="2000" dirty="0" smtClean="0"/>
              <a:t>aa Intro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9" r="376" b="45973"/>
          <a:stretch/>
        </p:blipFill>
        <p:spPr>
          <a:xfrm>
            <a:off x="432825" y="2413000"/>
            <a:ext cx="9790675" cy="213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9" r="43797" b="32886"/>
          <a:stretch/>
        </p:blipFill>
        <p:spPr>
          <a:xfrm>
            <a:off x="154300" y="3860800"/>
            <a:ext cx="5040000" cy="3059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9" r="43797" b="32886"/>
          <a:stretch/>
        </p:blipFill>
        <p:spPr>
          <a:xfrm>
            <a:off x="5499100" y="3864550"/>
            <a:ext cx="5040000" cy="30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29832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  <a:endParaRPr lang="en-GB" sz="2000" dirty="0"/>
          </a:p>
          <a:p>
            <a:pPr lvl="1" fontAlgn="ctr"/>
            <a:r>
              <a:rPr lang="en-GB" sz="2000" dirty="0" err="1" smtClean="0"/>
              <a:t>qsub</a:t>
            </a:r>
            <a:r>
              <a:rPr lang="en-GB" sz="2000" dirty="0" smtClean="0"/>
              <a:t> provides links </a:t>
            </a:r>
            <a:r>
              <a:rPr lang="en-GB" sz="2000" dirty="0"/>
              <a:t>to </a:t>
            </a:r>
            <a:r>
              <a:rPr lang="en-GB" sz="2000" dirty="0" smtClean="0"/>
              <a:t>code in case of error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4" t="17579"/>
          <a:stretch/>
        </p:blipFill>
        <p:spPr>
          <a:xfrm>
            <a:off x="3517900" y="2021200"/>
            <a:ext cx="708204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2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  <a:endParaRPr lang="en-GB" sz="2000" dirty="0"/>
          </a:p>
          <a:p>
            <a:pPr lvl="1" fontAlgn="ctr"/>
            <a:r>
              <a:rPr lang="en-GB" sz="2000" dirty="0" smtClean="0"/>
              <a:t>GUI </a:t>
            </a:r>
            <a:r>
              <a:rPr lang="en-GB" sz="2000" dirty="0"/>
              <a:t>for </a:t>
            </a:r>
            <a:r>
              <a:rPr lang="en-GB" sz="2000" dirty="0" err="1" smtClean="0"/>
              <a:t>qsub</a:t>
            </a:r>
            <a:endParaRPr lang="en-GB" sz="2000" dirty="0" smtClean="0"/>
          </a:p>
          <a:p>
            <a:pPr lvl="2" fontAlgn="ctr"/>
            <a:r>
              <a:rPr lang="en-GB" sz="2000" dirty="0" smtClean="0"/>
              <a:t>Main window</a:t>
            </a:r>
            <a:r>
              <a:rPr lang="en-GB" sz="2000" baseline="30000" dirty="0" smtClean="0"/>
              <a:t>1</a:t>
            </a:r>
            <a:endParaRPr lang="en-GB" sz="2000" baseline="30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6" t="7719" r="377" b="1677"/>
          <a:stretch/>
        </p:blipFill>
        <p:spPr>
          <a:xfrm>
            <a:off x="4051300" y="1651000"/>
            <a:ext cx="629365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1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Convenience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fontAlgn="ctr"/>
            <a:r>
              <a:rPr lang="en-GB" sz="2000" dirty="0" smtClean="0"/>
              <a:t>Running</a:t>
            </a:r>
            <a:endParaRPr lang="en-GB" sz="2000" dirty="0"/>
          </a:p>
          <a:p>
            <a:pPr lvl="1" fontAlgn="ctr"/>
            <a:r>
              <a:rPr lang="en-GB" sz="2000" dirty="0" smtClean="0"/>
              <a:t>GUI </a:t>
            </a:r>
            <a:r>
              <a:rPr lang="en-GB" sz="2000" dirty="0"/>
              <a:t>for </a:t>
            </a:r>
            <a:r>
              <a:rPr lang="en-GB" sz="2000" dirty="0" err="1" smtClean="0"/>
              <a:t>qsub</a:t>
            </a:r>
            <a:endParaRPr lang="en-GB" sz="2000" dirty="0" smtClean="0"/>
          </a:p>
          <a:p>
            <a:pPr lvl="2" fontAlgn="ctr"/>
            <a:r>
              <a:rPr lang="en-GB" sz="2000" dirty="0" smtClean="0"/>
              <a:t>Info…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9" t="7719" r="377" b="1677"/>
          <a:stretch/>
        </p:blipFill>
        <p:spPr>
          <a:xfrm>
            <a:off x="4072951" y="1651000"/>
            <a:ext cx="6272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CBSU">
  <a:themeElements>
    <a:clrScheme name="Elemi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2765</TotalTime>
  <Words>465</Words>
  <Application>Microsoft Office PowerPoint</Application>
  <PresentationFormat>Custom</PresentationFormat>
  <Paragraphs>150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Verdana</vt:lpstr>
      <vt:lpstr>Wingdings</vt:lpstr>
      <vt:lpstr>PowerPoint_CBSU</vt:lpstr>
      <vt:lpstr>Packager Shell Object</vt:lpstr>
      <vt:lpstr>aa 4.3: new features</vt:lpstr>
      <vt:lpstr>Automatic analysis (aa) 4.3</vt:lpstr>
      <vt:lpstr>Robustness</vt:lpstr>
      <vt:lpstr>Convenience</vt:lpstr>
      <vt:lpstr>Convenience</vt:lpstr>
      <vt:lpstr>Convenience</vt:lpstr>
      <vt:lpstr>Convenience</vt:lpstr>
      <vt:lpstr>Convenience</vt:lpstr>
      <vt:lpstr>Convenience</vt:lpstr>
      <vt:lpstr>Convenience</vt:lpstr>
      <vt:lpstr>Convenience</vt:lpstr>
      <vt:lpstr>Convenience</vt:lpstr>
      <vt:lpstr>Convenience</vt:lpstr>
      <vt:lpstr>New features</vt:lpstr>
      <vt:lpstr>New features</vt:lpstr>
      <vt:lpstr>New features</vt:lpstr>
      <vt:lpstr>New features</vt:lpstr>
      <vt:lpstr>Info/Support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computing_pres2 [Compatibility Mode]</dc:title>
  <dc:creator>russell</dc:creator>
  <cp:lastModifiedBy>Tibor Auer</cp:lastModifiedBy>
  <cp:revision>817</cp:revision>
  <dcterms:created xsi:type="dcterms:W3CDTF">2013-04-03T12:11:13Z</dcterms:created>
  <dcterms:modified xsi:type="dcterms:W3CDTF">2016-04-12T17:03:24Z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2011-11-07T00:00:00Z</vt:filetime>
  </property>
  <property fmtid="{D5CDD505-2E9C-101B-9397-08002B2CF9AE}" pid="3" name="LastSaved">
    <vt:filetime>2013-04-03T00:00:00Z</vt:filetime>
  </property>
</Properties>
</file>